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52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C546DD3E-5F63-454C-AA8F-C81848144967}" type="datetimeFigureOut">
              <a:rPr lang="en-US" smtClean="0"/>
              <a:t>9/22/2019</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5D85744-777F-463C-AA82-9E290A853787}"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546DD3E-5F63-454C-AA8F-C81848144967}"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85744-777F-463C-AA82-9E290A85378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546DD3E-5F63-454C-AA8F-C81848144967}"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85744-777F-463C-AA82-9E290A85378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C546DD3E-5F63-454C-AA8F-C81848144967}"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85744-777F-463C-AA82-9E290A853787}"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546DD3E-5F63-454C-AA8F-C81848144967}" type="datetimeFigureOut">
              <a:rPr lang="en-US" smtClean="0"/>
              <a:t>9/22/2019</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45D85744-777F-463C-AA82-9E290A853787}"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546DD3E-5F63-454C-AA8F-C81848144967}"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85744-777F-463C-AA82-9E290A853787}"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C546DD3E-5F63-454C-AA8F-C81848144967}"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D85744-777F-463C-AA82-9E290A853787}"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546DD3E-5F63-454C-AA8F-C81848144967}"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D85744-777F-463C-AA82-9E290A85378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6DD3E-5F63-454C-AA8F-C81848144967}"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D85744-777F-463C-AA82-9E290A85378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546DD3E-5F63-454C-AA8F-C81848144967}"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85744-777F-463C-AA82-9E290A853787}"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546DD3E-5F63-454C-AA8F-C81848144967}" type="datetimeFigureOut">
              <a:rPr lang="en-US" smtClean="0"/>
              <a:t>9/22/2019</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45D85744-777F-463C-AA82-9E290A853787}"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C546DD3E-5F63-454C-AA8F-C81848144967}" type="datetimeFigureOut">
              <a:rPr lang="en-US" smtClean="0"/>
              <a:t>9/22/2019</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5D85744-777F-463C-AA82-9E290A85378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rot="5400000">
            <a:off x="1423988" y="-114301"/>
            <a:ext cx="6219825" cy="7086602"/>
          </a:xfrm>
          <a:prstGeom prst="rect">
            <a:avLst/>
          </a:prstGeom>
        </p:spPr>
      </p:pic>
      <p:sp>
        <p:nvSpPr>
          <p:cNvPr id="3" name="Subtitle 2"/>
          <p:cNvSpPr>
            <a:spLocks noGrp="1"/>
          </p:cNvSpPr>
          <p:nvPr>
            <p:ph type="subTitle" idx="1"/>
          </p:nvPr>
        </p:nvSpPr>
        <p:spPr>
          <a:xfrm>
            <a:off x="76200" y="3810000"/>
            <a:ext cx="9067800" cy="838200"/>
          </a:xfrm>
          <a:solidFill>
            <a:schemeClr val="bg1"/>
          </a:solidFill>
        </p:spPr>
        <p:txBody>
          <a:bodyPr>
            <a:normAutofit/>
          </a:bodyPr>
          <a:lstStyle/>
          <a:p>
            <a:r>
              <a:rPr lang="en-US" sz="1800" dirty="0" smtClean="0"/>
              <a:t>IBM Capstone Project</a:t>
            </a:r>
          </a:p>
          <a:p>
            <a:r>
              <a:rPr lang="en-US" sz="1800" dirty="0" smtClean="0"/>
              <a:t>By </a:t>
            </a:r>
            <a:r>
              <a:rPr lang="en-US" sz="1800" dirty="0" err="1" smtClean="0"/>
              <a:t>Fitria</a:t>
            </a:r>
            <a:r>
              <a:rPr lang="en-US" sz="1800" dirty="0" smtClean="0"/>
              <a:t> </a:t>
            </a:r>
            <a:r>
              <a:rPr lang="en-US" sz="1800" dirty="0" err="1" smtClean="0"/>
              <a:t>Kurniasari</a:t>
            </a:r>
            <a:endParaRPr lang="en-US" sz="1800" dirty="0"/>
          </a:p>
        </p:txBody>
      </p:sp>
      <p:sp>
        <p:nvSpPr>
          <p:cNvPr id="2" name="Title 1"/>
          <p:cNvSpPr>
            <a:spLocks noGrp="1"/>
          </p:cNvSpPr>
          <p:nvPr>
            <p:ph type="ctrTitle"/>
          </p:nvPr>
        </p:nvSpPr>
        <p:spPr>
          <a:xfrm>
            <a:off x="0" y="1277330"/>
            <a:ext cx="9144000" cy="2151670"/>
          </a:xfrm>
          <a:solidFill>
            <a:srgbClr val="E7521D"/>
          </a:solidFill>
        </p:spPr>
        <p:txBody>
          <a:bodyPr>
            <a:noAutofit/>
          </a:bodyPr>
          <a:lstStyle/>
          <a:p>
            <a:r>
              <a:rPr lang="en-US" sz="2400" b="1" dirty="0" smtClean="0"/>
              <a:t/>
            </a:r>
            <a:br>
              <a:rPr lang="en-US" sz="2400" b="1" dirty="0" smtClean="0"/>
            </a:br>
            <a:r>
              <a:rPr lang="en-US" sz="2400" b="1" dirty="0" smtClean="0"/>
              <a:t>The </a:t>
            </a:r>
            <a:r>
              <a:rPr lang="en-US" sz="2400" b="1" dirty="0"/>
              <a:t>Battle of</a:t>
            </a:r>
            <a:r>
              <a:rPr lang="en-US" sz="2400" dirty="0"/>
              <a:t/>
            </a:r>
            <a:br>
              <a:rPr lang="en-US" sz="2400" dirty="0"/>
            </a:br>
            <a:r>
              <a:rPr lang="en-US" sz="2400" b="1" dirty="0"/>
              <a:t>the Neighborhoods</a:t>
            </a:r>
            <a:r>
              <a:rPr lang="en-US" sz="2400" dirty="0"/>
              <a:t/>
            </a:r>
            <a:br>
              <a:rPr lang="en-US" sz="2400" dirty="0"/>
            </a:br>
            <a:r>
              <a:rPr lang="en-US" sz="2400" b="1" dirty="0"/>
              <a:t>Finding the best location to open an Indonesian Restaurant in Toronto, Canada</a:t>
            </a:r>
            <a:r>
              <a:rPr lang="en-US" sz="2400" dirty="0"/>
              <a:t/>
            </a:r>
            <a:br>
              <a:rPr lang="en-US" sz="2400" dirty="0"/>
            </a:br>
            <a:endParaRPr lang="en-US" sz="2400" dirty="0"/>
          </a:p>
        </p:txBody>
      </p:sp>
    </p:spTree>
    <p:extLst>
      <p:ext uri="{BB962C8B-B14F-4D97-AF65-F5344CB8AC3E}">
        <p14:creationId xmlns:p14="http://schemas.microsoft.com/office/powerpoint/2010/main" val="2615534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sz="quarter" idx="1"/>
          </p:nvPr>
        </p:nvPicPr>
        <p:blipFill rotWithShape="1">
          <a:blip r:embed="rId2"/>
          <a:srcRect l="7643" t="36628" r="45165" b="12762"/>
          <a:stretch/>
        </p:blipFill>
        <p:spPr bwMode="auto">
          <a:xfrm>
            <a:off x="914400" y="1600200"/>
            <a:ext cx="7579066" cy="4572000"/>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2698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Folium map of clustering </a:t>
            </a: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007235" y="2286000"/>
            <a:ext cx="5129530" cy="3063875"/>
          </a:xfrm>
          <a:prstGeom prst="rect">
            <a:avLst/>
          </a:prstGeom>
          <a:noFill/>
          <a:ln>
            <a:noFill/>
          </a:ln>
        </p:spPr>
      </p:pic>
    </p:spTree>
    <p:extLst>
      <p:ext uri="{BB962C8B-B14F-4D97-AF65-F5344CB8AC3E}">
        <p14:creationId xmlns:p14="http://schemas.microsoft.com/office/powerpoint/2010/main" val="403085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Clustering Result</a:t>
            </a:r>
          </a:p>
          <a:p>
            <a:pPr marL="0" indent="0">
              <a:buNone/>
            </a:pPr>
            <a:endParaRPr lang="en-US" dirty="0"/>
          </a:p>
        </p:txBody>
      </p:sp>
      <p:pic>
        <p:nvPicPr>
          <p:cNvPr id="4" name="Picture 3"/>
          <p:cNvPicPr/>
          <p:nvPr/>
        </p:nvPicPr>
        <p:blipFill rotWithShape="1">
          <a:blip r:embed="rId2"/>
          <a:srcRect l="2436" t="28555" r="45497" b="26349"/>
          <a:stretch/>
        </p:blipFill>
        <p:spPr bwMode="auto">
          <a:xfrm>
            <a:off x="1975166" y="2362200"/>
            <a:ext cx="5193665" cy="253047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042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sz="quarter" idx="1"/>
          </p:nvPr>
        </p:nvPicPr>
        <p:blipFill rotWithShape="1">
          <a:blip r:embed="rId2"/>
          <a:srcRect l="2105" t="29539" r="46383" b="4687"/>
          <a:stretch/>
        </p:blipFill>
        <p:spPr bwMode="auto">
          <a:xfrm>
            <a:off x="1617811" y="1447800"/>
            <a:ext cx="6365578" cy="4572000"/>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219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sz="quarter" idx="1"/>
          </p:nvPr>
        </p:nvPicPr>
        <p:blipFill rotWithShape="1">
          <a:blip r:embed="rId2"/>
          <a:srcRect l="2658" t="67940" r="45718" b="9807"/>
          <a:stretch/>
        </p:blipFill>
        <p:spPr bwMode="auto">
          <a:xfrm>
            <a:off x="990600" y="2438400"/>
            <a:ext cx="7772400" cy="188457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771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sz="quarter" idx="1"/>
          </p:nvPr>
        </p:nvPicPr>
        <p:blipFill rotWithShape="1">
          <a:blip r:embed="rId2"/>
          <a:srcRect l="2215" t="25994" r="46937" b="21820"/>
          <a:stretch/>
        </p:blipFill>
        <p:spPr bwMode="auto">
          <a:xfrm>
            <a:off x="914400" y="1490291"/>
            <a:ext cx="7772400" cy="448701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4745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Discussion</a:t>
            </a:r>
            <a:endParaRPr lang="en-US" dirty="0"/>
          </a:p>
        </p:txBody>
      </p:sp>
      <p:sp>
        <p:nvSpPr>
          <p:cNvPr id="3" name="Content Placeholder 2"/>
          <p:cNvSpPr>
            <a:spLocks noGrp="1"/>
          </p:cNvSpPr>
          <p:nvPr>
            <p:ph sz="quarter" idx="1"/>
          </p:nvPr>
        </p:nvSpPr>
        <p:spPr/>
        <p:txBody>
          <a:bodyPr/>
          <a:lstStyle/>
          <a:p>
            <a:pPr marL="0" indent="0" algn="just">
              <a:buNone/>
            </a:pPr>
            <a:r>
              <a:rPr lang="en-US" dirty="0"/>
              <a:t>This model will be great if there is additional data of numbers Indonesian immigrant in each Toronto neighborhoods and their ethics. So, the model will be more accurate and what type of Indonesian Restaurant can be configure like Javanese, </a:t>
            </a:r>
            <a:r>
              <a:rPr lang="en-US" dirty="0" err="1"/>
              <a:t>Sundanese</a:t>
            </a:r>
            <a:r>
              <a:rPr lang="en-US" dirty="0"/>
              <a:t>, </a:t>
            </a:r>
            <a:r>
              <a:rPr lang="en-US" dirty="0" err="1"/>
              <a:t>Bataknese</a:t>
            </a:r>
            <a:r>
              <a:rPr lang="en-US" dirty="0"/>
              <a:t>, Medan, or Padang Restaurant.</a:t>
            </a:r>
          </a:p>
          <a:p>
            <a:pPr marL="0" indent="0">
              <a:buNone/>
            </a:pPr>
            <a:endParaRPr lang="en-US" dirty="0"/>
          </a:p>
        </p:txBody>
      </p:sp>
    </p:spTree>
    <p:extLst>
      <p:ext uri="{BB962C8B-B14F-4D97-AF65-F5344CB8AC3E}">
        <p14:creationId xmlns:p14="http://schemas.microsoft.com/office/powerpoint/2010/main" val="386767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Conclusion</a:t>
            </a:r>
            <a:endParaRPr lang="en-US" dirty="0"/>
          </a:p>
        </p:txBody>
      </p:sp>
      <p:sp>
        <p:nvSpPr>
          <p:cNvPr id="3" name="Content Placeholder 2"/>
          <p:cNvSpPr>
            <a:spLocks noGrp="1"/>
          </p:cNvSpPr>
          <p:nvPr>
            <p:ph sz="quarter" idx="1"/>
          </p:nvPr>
        </p:nvSpPr>
        <p:spPr/>
        <p:txBody>
          <a:bodyPr>
            <a:normAutofit fontScale="92500" lnSpcReduction="10000"/>
          </a:bodyPr>
          <a:lstStyle/>
          <a:p>
            <a:pPr marL="0" indent="0" algn="just">
              <a:buNone/>
            </a:pPr>
            <a:r>
              <a:rPr lang="en-US" dirty="0"/>
              <a:t>Most of the Indonesian Restaurant are concentrated in the central Toronto, at cluster 1 and cluster 5 with the same number. Almost every neighborhood at cluster 1 has </a:t>
            </a:r>
            <a:r>
              <a:rPr lang="en-US" dirty="0" err="1"/>
              <a:t>indonesian</a:t>
            </a:r>
            <a:r>
              <a:rPr lang="en-US" dirty="0"/>
              <a:t> restaurant, while cluster 5 is only 2 neighborhood. So, it will be great opportunity to open the restaurant in other clusters because it doesn't exist yet. The cluster selected should be not too close to cluster 1 and 5 example cluster no.0, no.2, and no.6, so the businessman should go south area instead of towards the middle area. Lastly, businessman are advised to avoid neighborhoods in cluster 1 and 5 which already have Indonesian Restaurant and suffering from intense competition.</a:t>
            </a:r>
          </a:p>
          <a:p>
            <a:pPr marL="0" indent="0">
              <a:buNone/>
            </a:pPr>
            <a:endParaRPr lang="en-US" dirty="0"/>
          </a:p>
        </p:txBody>
      </p:sp>
    </p:spTree>
    <p:extLst>
      <p:ext uri="{BB962C8B-B14F-4D97-AF65-F5344CB8AC3E}">
        <p14:creationId xmlns:p14="http://schemas.microsoft.com/office/powerpoint/2010/main" val="3238496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0"/>
            <a:ext cx="7772400" cy="1143000"/>
          </a:xfrm>
          <a:solidFill>
            <a:srgbClr val="002060"/>
          </a:solidFill>
        </p:spPr>
        <p:txBody>
          <a:bodyPr/>
          <a:lstStyle/>
          <a:p>
            <a:pPr algn="ctr"/>
            <a:r>
              <a:rPr lang="en-US" dirty="0" smtClean="0"/>
              <a:t>THANK YOU</a:t>
            </a:r>
            <a:endParaRPr lang="en-US" dirty="0"/>
          </a:p>
        </p:txBody>
      </p:sp>
    </p:spTree>
    <p:extLst>
      <p:ext uri="{BB962C8B-B14F-4D97-AF65-F5344CB8AC3E}">
        <p14:creationId xmlns:p14="http://schemas.microsoft.com/office/powerpoint/2010/main" val="995993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Introduction</a:t>
            </a:r>
            <a:endParaRPr lang="en-US" dirty="0"/>
          </a:p>
        </p:txBody>
      </p:sp>
      <p:sp>
        <p:nvSpPr>
          <p:cNvPr id="3" name="Content Placeholder 2"/>
          <p:cNvSpPr>
            <a:spLocks noGrp="1"/>
          </p:cNvSpPr>
          <p:nvPr>
            <p:ph sz="quarter" idx="1"/>
          </p:nvPr>
        </p:nvSpPr>
        <p:spPr/>
        <p:txBody>
          <a:bodyPr/>
          <a:lstStyle/>
          <a:p>
            <a:pPr algn="just"/>
            <a:r>
              <a:rPr lang="en-US" dirty="0"/>
              <a:t>In the early </a:t>
            </a:r>
            <a:r>
              <a:rPr lang="en-US" dirty="0" smtClean="0"/>
              <a:t>post-world war II</a:t>
            </a:r>
            <a:r>
              <a:rPr lang="en-US" dirty="0"/>
              <a:t> period, most migrants from </a:t>
            </a:r>
            <a:r>
              <a:rPr lang="en-US" dirty="0" smtClean="0"/>
              <a:t>Indonesia</a:t>
            </a:r>
            <a:r>
              <a:rPr lang="en-US" dirty="0"/>
              <a:t> to Canada were </a:t>
            </a:r>
            <a:r>
              <a:rPr lang="en-US" dirty="0" smtClean="0"/>
              <a:t>Indo people</a:t>
            </a:r>
            <a:r>
              <a:rPr lang="en-US" dirty="0"/>
              <a:t> of mixed </a:t>
            </a:r>
            <a:r>
              <a:rPr lang="en-US" dirty="0" smtClean="0"/>
              <a:t>Dutch</a:t>
            </a:r>
            <a:r>
              <a:rPr lang="en-US" dirty="0"/>
              <a:t> and original </a:t>
            </a:r>
            <a:r>
              <a:rPr lang="en-US" dirty="0" smtClean="0"/>
              <a:t>ancestry.</a:t>
            </a:r>
          </a:p>
          <a:p>
            <a:pPr algn="just"/>
            <a:r>
              <a:rPr lang="en-US" dirty="0"/>
              <a:t>7,610 respondents to the </a:t>
            </a:r>
            <a:r>
              <a:rPr lang="en-US" dirty="0" smtClean="0"/>
              <a:t>1991 census stated </a:t>
            </a:r>
            <a:r>
              <a:rPr lang="en-US" dirty="0"/>
              <a:t>their place of birth as </a:t>
            </a:r>
            <a:r>
              <a:rPr lang="en-US" dirty="0" smtClean="0"/>
              <a:t>“Indonesia".</a:t>
            </a:r>
            <a:r>
              <a:rPr lang="en-US" dirty="0"/>
              <a:t> Around half of those were settled in the </a:t>
            </a:r>
            <a:r>
              <a:rPr lang="en-US" dirty="0" smtClean="0"/>
              <a:t>Greater Toronto Area.</a:t>
            </a:r>
            <a:endParaRPr lang="en-US" dirty="0"/>
          </a:p>
        </p:txBody>
      </p:sp>
    </p:spTree>
    <p:extLst>
      <p:ext uri="{BB962C8B-B14F-4D97-AF65-F5344CB8AC3E}">
        <p14:creationId xmlns:p14="http://schemas.microsoft.com/office/powerpoint/2010/main" val="1434060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Business Problem</a:t>
            </a:r>
            <a:endParaRPr lang="en-US" dirty="0"/>
          </a:p>
        </p:txBody>
      </p:sp>
      <p:sp>
        <p:nvSpPr>
          <p:cNvPr id="3" name="Content Placeholder 2"/>
          <p:cNvSpPr>
            <a:spLocks noGrp="1"/>
          </p:cNvSpPr>
          <p:nvPr>
            <p:ph sz="quarter" idx="1"/>
          </p:nvPr>
        </p:nvSpPr>
        <p:spPr/>
        <p:txBody>
          <a:bodyPr/>
          <a:lstStyle/>
          <a:p>
            <a:pPr algn="just"/>
            <a:r>
              <a:rPr lang="en-US" dirty="0"/>
              <a:t>O</a:t>
            </a:r>
            <a:r>
              <a:rPr lang="en-US" dirty="0" smtClean="0"/>
              <a:t>ur </a:t>
            </a:r>
            <a:r>
              <a:rPr lang="en-US" dirty="0"/>
              <a:t>client want to open Indonesian restaurant in which area. The objectives of this capstone project is to select and analyze the best location in Toronto to open a new restaurant.</a:t>
            </a:r>
            <a:endParaRPr lang="en-US" dirty="0"/>
          </a:p>
        </p:txBody>
      </p:sp>
    </p:spTree>
    <p:extLst>
      <p:ext uri="{BB962C8B-B14F-4D97-AF65-F5344CB8AC3E}">
        <p14:creationId xmlns:p14="http://schemas.microsoft.com/office/powerpoint/2010/main" val="383696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Data</a:t>
            </a:r>
            <a:endParaRPr lang="en-US" dirty="0"/>
          </a:p>
        </p:txBody>
      </p:sp>
      <p:sp>
        <p:nvSpPr>
          <p:cNvPr id="3" name="Content Placeholder 2"/>
          <p:cNvSpPr>
            <a:spLocks noGrp="1"/>
          </p:cNvSpPr>
          <p:nvPr>
            <p:ph sz="quarter" idx="1"/>
          </p:nvPr>
        </p:nvSpPr>
        <p:spPr/>
        <p:txBody>
          <a:bodyPr>
            <a:normAutofit lnSpcReduction="10000"/>
          </a:bodyPr>
          <a:lstStyle/>
          <a:p>
            <a:pPr lvl="0" algn="just"/>
            <a:r>
              <a:rPr lang="en-US" dirty="0"/>
              <a:t>List of the neighborhoods in Toronto, Canada.</a:t>
            </a:r>
          </a:p>
          <a:p>
            <a:pPr lvl="0" algn="just"/>
            <a:r>
              <a:rPr lang="en-US" dirty="0"/>
              <a:t>Latitude and longitude coordinates of those neighborhoods. This is required in order to plot the map.</a:t>
            </a:r>
          </a:p>
          <a:p>
            <a:pPr lvl="0" algn="just"/>
            <a:r>
              <a:rPr lang="en-US" dirty="0"/>
              <a:t>Venues data, particularly related to Indonesian Restaurants. For this project we will use the Foursquare Places API. One of the features of this API is to provide a list of venues within a specific location, based on the Latitude and longitude coordinates and a radius. The data is used to clustering on the neighborhoods.</a:t>
            </a:r>
          </a:p>
          <a:p>
            <a:endParaRPr lang="en-US" dirty="0"/>
          </a:p>
        </p:txBody>
      </p:sp>
    </p:spTree>
    <p:extLst>
      <p:ext uri="{BB962C8B-B14F-4D97-AF65-F5344CB8AC3E}">
        <p14:creationId xmlns:p14="http://schemas.microsoft.com/office/powerpoint/2010/main" val="3174793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dirty="0" smtClean="0"/>
              <a:t>Methodology</a:t>
            </a:r>
            <a:endParaRPr lang="en-US" dirty="0"/>
          </a:p>
        </p:txBody>
      </p:sp>
      <p:sp>
        <p:nvSpPr>
          <p:cNvPr id="3" name="Content Placeholder 2"/>
          <p:cNvSpPr>
            <a:spLocks noGrp="1"/>
          </p:cNvSpPr>
          <p:nvPr>
            <p:ph sz="quarter" idx="1"/>
          </p:nvPr>
        </p:nvSpPr>
        <p:spPr/>
        <p:txBody>
          <a:bodyPr/>
          <a:lstStyle/>
          <a:p>
            <a:r>
              <a:rPr lang="en-US" b="1" dirty="0"/>
              <a:t>How to get neighborhood </a:t>
            </a:r>
            <a:r>
              <a:rPr lang="en-US" b="1" dirty="0" smtClean="0"/>
              <a:t>list</a:t>
            </a:r>
          </a:p>
          <a:p>
            <a:pPr marL="0" indent="0">
              <a:buNone/>
            </a:pPr>
            <a:r>
              <a:rPr lang="en-US" b="1" dirty="0"/>
              <a:t>	</a:t>
            </a:r>
            <a:r>
              <a:rPr lang="en-US" sz="2400" dirty="0" smtClean="0"/>
              <a:t>Using </a:t>
            </a:r>
            <a:r>
              <a:rPr lang="en-US" sz="2400" dirty="0" err="1" smtClean="0"/>
              <a:t>Beautifulsoup</a:t>
            </a:r>
            <a:r>
              <a:rPr lang="en-US" sz="2400" dirty="0" smtClean="0"/>
              <a:t> &amp; </a:t>
            </a:r>
            <a:r>
              <a:rPr lang="en-US" sz="2400" dirty="0" err="1" smtClean="0"/>
              <a:t>Geocoder</a:t>
            </a:r>
            <a:r>
              <a:rPr lang="en-US" sz="2400" dirty="0" smtClean="0"/>
              <a:t> package</a:t>
            </a:r>
          </a:p>
          <a:p>
            <a:r>
              <a:rPr lang="en-US" b="1" dirty="0" smtClean="0"/>
              <a:t>Used </a:t>
            </a:r>
            <a:r>
              <a:rPr lang="en-US" b="1" dirty="0"/>
              <a:t>Foursquare API to get the top 100 </a:t>
            </a:r>
            <a:r>
              <a:rPr lang="en-US" b="1" dirty="0" smtClean="0"/>
              <a:t>venues </a:t>
            </a:r>
            <a:r>
              <a:rPr lang="en-US" b="1" dirty="0"/>
              <a:t>that are within a radius of 2000 </a:t>
            </a:r>
            <a:r>
              <a:rPr lang="en-US" b="1" dirty="0" smtClean="0"/>
              <a:t>meters</a:t>
            </a:r>
            <a:endParaRPr lang="en-US" b="1" dirty="0"/>
          </a:p>
          <a:p>
            <a:r>
              <a:rPr lang="en-US" b="1" dirty="0"/>
              <a:t>Clustering on the data by using k-means </a:t>
            </a:r>
            <a:r>
              <a:rPr lang="en-US" b="1" dirty="0" smtClean="0"/>
              <a:t>clustering</a:t>
            </a:r>
          </a:p>
          <a:p>
            <a:pPr marL="0" indent="0">
              <a:buNone/>
            </a:pPr>
            <a:r>
              <a:rPr lang="en-US" b="1" dirty="0"/>
              <a:t>	</a:t>
            </a:r>
            <a:r>
              <a:rPr lang="en-US" sz="2400" dirty="0" smtClean="0"/>
              <a:t>Using K=8 to get good separation</a:t>
            </a:r>
            <a:endParaRPr lang="en-US" sz="2400" dirty="0"/>
          </a:p>
          <a:p>
            <a:endParaRPr lang="en-US" dirty="0"/>
          </a:p>
        </p:txBody>
      </p:sp>
    </p:spTree>
    <p:extLst>
      <p:ext uri="{BB962C8B-B14F-4D97-AF65-F5344CB8AC3E}">
        <p14:creationId xmlns:p14="http://schemas.microsoft.com/office/powerpoint/2010/main" val="319958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a:solidFill>
            <a:srgbClr val="002060"/>
          </a:solidFill>
        </p:spPr>
        <p:txBody>
          <a:bodyPr/>
          <a:lstStyle/>
          <a:p>
            <a:r>
              <a:rPr lang="en-US" dirty="0" smtClean="0"/>
              <a:t>Result</a:t>
            </a:r>
            <a:endParaRPr lang="en-US" dirty="0"/>
          </a:p>
        </p:txBody>
      </p:sp>
      <p:sp>
        <p:nvSpPr>
          <p:cNvPr id="3" name="Content Placeholder 2"/>
          <p:cNvSpPr>
            <a:spLocks noGrp="1"/>
          </p:cNvSpPr>
          <p:nvPr>
            <p:ph sz="quarter" idx="1"/>
          </p:nvPr>
        </p:nvSpPr>
        <p:spPr/>
        <p:txBody>
          <a:bodyPr/>
          <a:lstStyle/>
          <a:p>
            <a:r>
              <a:rPr lang="en-US" dirty="0" smtClean="0"/>
              <a:t>Neighborhood list</a:t>
            </a:r>
          </a:p>
          <a:p>
            <a:endParaRPr lang="en-US" dirty="0"/>
          </a:p>
        </p:txBody>
      </p:sp>
      <p:pic>
        <p:nvPicPr>
          <p:cNvPr id="4" name="Picture 3"/>
          <p:cNvPicPr/>
          <p:nvPr/>
        </p:nvPicPr>
        <p:blipFill rotWithShape="1">
          <a:blip r:embed="rId2"/>
          <a:srcRect l="7311" t="69713" r="70090" b="13352"/>
          <a:stretch/>
        </p:blipFill>
        <p:spPr bwMode="auto">
          <a:xfrm>
            <a:off x="3027485" y="2112010"/>
            <a:ext cx="3124200" cy="1316990"/>
          </a:xfrm>
          <a:prstGeom prst="rect">
            <a:avLst/>
          </a:prstGeom>
          <a:ln>
            <a:solidFill>
              <a:schemeClr val="tx1"/>
            </a:solidFill>
          </a:ln>
          <a:extLst>
            <a:ext uri="{53640926-AAD7-44D8-BBD7-CCE9431645EC}">
              <a14:shadowObscured xmlns:a14="http://schemas.microsoft.com/office/drawing/2010/main"/>
            </a:ext>
          </a:extLst>
        </p:spPr>
      </p:pic>
      <p:pic>
        <p:nvPicPr>
          <p:cNvPr id="5" name="Picture 4"/>
          <p:cNvPicPr/>
          <p:nvPr/>
        </p:nvPicPr>
        <p:blipFill rotWithShape="1">
          <a:blip r:embed="rId3"/>
          <a:srcRect l="7422" t="39779" r="63000" b="43875"/>
          <a:stretch/>
        </p:blipFill>
        <p:spPr bwMode="auto">
          <a:xfrm>
            <a:off x="2029044" y="3733800"/>
            <a:ext cx="5027295" cy="156273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723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Folium Map of neighborhood</a:t>
            </a:r>
          </a:p>
          <a:p>
            <a:pPr marL="0" indent="0">
              <a:buNone/>
            </a:pPr>
            <a:endParaRPr lang="en-US" dirty="0"/>
          </a:p>
        </p:txBody>
      </p:sp>
      <p:pic>
        <p:nvPicPr>
          <p:cNvPr id="4" name="Picture 3"/>
          <p:cNvPicPr/>
          <p:nvPr/>
        </p:nvPicPr>
        <p:blipFill rotWithShape="1">
          <a:blip r:embed="rId2"/>
          <a:srcRect l="7866" t="30327" r="37632" b="2717"/>
          <a:stretch/>
        </p:blipFill>
        <p:spPr bwMode="auto">
          <a:xfrm>
            <a:off x="2114794" y="2286000"/>
            <a:ext cx="4984750" cy="344487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154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Folium Map of neighborhood with “Toronto” only</a:t>
            </a:r>
            <a:endParaRPr lang="en-US" dirty="0"/>
          </a:p>
        </p:txBody>
      </p:sp>
      <p:pic>
        <p:nvPicPr>
          <p:cNvPr id="4" name="Picture 3"/>
          <p:cNvPicPr/>
          <p:nvPr/>
        </p:nvPicPr>
        <p:blipFill rotWithShape="1">
          <a:blip r:embed="rId2"/>
          <a:srcRect l="8309" t="26584" r="31428" b="3112"/>
          <a:stretch/>
        </p:blipFill>
        <p:spPr bwMode="auto">
          <a:xfrm>
            <a:off x="2052637" y="2286000"/>
            <a:ext cx="5038725" cy="330644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428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Indonesian Restaurant in neighborhood</a:t>
            </a:r>
            <a:endParaRPr lang="en-US" dirty="0"/>
          </a:p>
        </p:txBody>
      </p:sp>
      <p:pic>
        <p:nvPicPr>
          <p:cNvPr id="4" name="Picture 3"/>
          <p:cNvPicPr/>
          <p:nvPr/>
        </p:nvPicPr>
        <p:blipFill rotWithShape="1">
          <a:blip r:embed="rId2"/>
          <a:srcRect l="7533" t="36629" r="64107" b="48602"/>
          <a:stretch/>
        </p:blipFill>
        <p:spPr bwMode="auto">
          <a:xfrm>
            <a:off x="2438400" y="2438400"/>
            <a:ext cx="3955415" cy="115887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43030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19</TotalTime>
  <Words>345</Words>
  <Application>Microsoft Office PowerPoint</Application>
  <PresentationFormat>On-screen Show (4:3)</PresentationFormat>
  <Paragraphs>30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Equity</vt:lpstr>
      <vt:lpstr> The Battle of the Neighborhoods Finding the best location to open an Indonesian Restaurant in Toronto, Canada </vt:lpstr>
      <vt:lpstr>Introduction</vt:lpstr>
      <vt:lpstr>Business Problem</vt:lpstr>
      <vt:lpstr>Data</vt:lpstr>
      <vt:lpstr>Methodology</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Neighborhoods Finding the best location to open an Indonesian Restaurant in Toronto, Canada</dc:title>
  <dc:creator>Windows User</dc:creator>
  <cp:lastModifiedBy>Windows User</cp:lastModifiedBy>
  <cp:revision>2</cp:revision>
  <dcterms:created xsi:type="dcterms:W3CDTF">2019-09-22T00:43:50Z</dcterms:created>
  <dcterms:modified xsi:type="dcterms:W3CDTF">2019-09-22T01:03:40Z</dcterms:modified>
</cp:coreProperties>
</file>